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888163" cy="100187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7C80"/>
    <a:srgbClr val="66BAA7"/>
    <a:srgbClr val="FF3300"/>
    <a:srgbClr val="640000"/>
    <a:srgbClr val="21AB38"/>
    <a:srgbClr val="906E30"/>
    <a:srgbClr val="A4723A"/>
    <a:srgbClr val="664724"/>
    <a:srgbClr val="645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98" y="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0" cy="502675"/>
          </a:xfrm>
          <a:prstGeom prst="rect">
            <a:avLst/>
          </a:prstGeom>
        </p:spPr>
        <p:txBody>
          <a:bodyPr vert="horz" lIns="92444" tIns="46222" rIns="92444" bIns="4622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2675"/>
          </a:xfrm>
          <a:prstGeom prst="rect">
            <a:avLst/>
          </a:prstGeom>
        </p:spPr>
        <p:txBody>
          <a:bodyPr vert="horz" lIns="92444" tIns="46222" rIns="92444" bIns="46222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4" tIns="46222" rIns="92444" bIns="462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7"/>
            <a:ext cx="5510530" cy="3944868"/>
          </a:xfrm>
          <a:prstGeom prst="rect">
            <a:avLst/>
          </a:prstGeom>
        </p:spPr>
        <p:txBody>
          <a:bodyPr vert="horz" lIns="92444" tIns="46222" rIns="92444" bIns="462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41"/>
            <a:ext cx="2984870" cy="502674"/>
          </a:xfrm>
          <a:prstGeom prst="rect">
            <a:avLst/>
          </a:prstGeom>
        </p:spPr>
        <p:txBody>
          <a:bodyPr vert="horz" lIns="92444" tIns="46222" rIns="92444" bIns="4622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1" y="9516041"/>
            <a:ext cx="2984870" cy="502674"/>
          </a:xfrm>
          <a:prstGeom prst="rect">
            <a:avLst/>
          </a:prstGeom>
        </p:spPr>
        <p:txBody>
          <a:bodyPr vert="horz" lIns="92444" tIns="46222" rIns="92444" bIns="46222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2038997" y="8786955"/>
            <a:ext cx="378661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ユーアイ帆</a:t>
            </a:r>
            <a:r>
              <a:rPr lang="ja-JP" altLang="en-US" sz="30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っと</a:t>
            </a:r>
            <a:r>
              <a:rPr lang="ja-JP" altLang="en-US" sz="3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センター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293612" y="9827045"/>
            <a:ext cx="36546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〒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676-0023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高砂市高砂町松波町４４０番地の３５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2229932" y="9408858"/>
            <a:ext cx="808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TEL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843902" y="9348160"/>
            <a:ext cx="35259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079-441-8948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1831369" y="10137537"/>
            <a:ext cx="46750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主催：ユーアイ帆</a:t>
            </a:r>
            <a:r>
              <a:rPr lang="ja-JP" altLang="en-US" sz="1000" dirty="0" err="1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っと</a:t>
            </a:r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センター指定管理者　国際ライフパートナー株式会社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700140" y="1804388"/>
            <a:ext cx="4486149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900"/>
              </a:lnSpc>
            </a:pPr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>
              <a:lnSpc>
                <a:spcPts val="2900"/>
              </a:lnSpc>
            </a:pPr>
            <a:endParaRPr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067375" y="4889295"/>
            <a:ext cx="66210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日時：　令和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日（木）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00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00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00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00</a:t>
            </a:r>
          </a:p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場所：　ユーアイ帆っとセンター　２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交流スペース７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申込方法：管理室まで電話か来館 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044932" y="8503345"/>
            <a:ext cx="5833721" cy="437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900"/>
              </a:lnSpc>
            </a:pPr>
            <a:r>
              <a:rPr lang="ja-JP" altLang="en-US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お問合せ・申込みはこちら</a:t>
            </a:r>
            <a:endParaRPr lang="en-US" altLang="ja-JP" sz="1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939344" y="9546442"/>
            <a:ext cx="9393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担当：野口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831369" y="3196726"/>
            <a:ext cx="5323366" cy="304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</a:pPr>
            <a:r>
              <a:rPr lang="ja-JP" altLang="en-US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高齢者の交通事故が高砂市でも多発しています。</a:t>
            </a: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900"/>
              </a:lnSpc>
            </a:pPr>
            <a:r>
              <a:rPr lang="ja-JP" altLang="en-US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車や自転車の運転者だけでなく、歩行者も交通ルールを守り、事故にあわないよう気を付けることが大切です。</a:t>
            </a: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900"/>
              </a:lnSpc>
            </a:pP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900"/>
              </a:lnSpc>
            </a:pP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900"/>
              </a:lnSpc>
            </a:pP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900"/>
              </a:lnSpc>
            </a:pP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ホームベース 4"/>
          <p:cNvSpPr/>
          <p:nvPr/>
        </p:nvSpPr>
        <p:spPr>
          <a:xfrm>
            <a:off x="245272" y="283994"/>
            <a:ext cx="4358886" cy="364519"/>
          </a:xfrm>
          <a:prstGeom prst="homePlate">
            <a:avLst/>
          </a:prstGeom>
          <a:solidFill>
            <a:srgbClr val="FF7C80"/>
          </a:solidFill>
          <a:ln>
            <a:noFill/>
          </a:ln>
          <a:scene3d>
            <a:camera prst="orthographicFront"/>
            <a:lightRig rig="threePt" dir="t"/>
          </a:scene3d>
          <a:sp3d contourW="12700">
            <a:contourClr>
              <a:srgbClr val="FF7C8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令和</a:t>
            </a:r>
            <a:r>
              <a:rPr lang="en-US" altLang="ja-JP" sz="1500" b="1" dirty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4</a:t>
            </a:r>
            <a:r>
              <a:rPr lang="ja-JP" altLang="en-US" sz="1500" b="1" dirty="0">
                <a:solidFill>
                  <a:schemeClr val="bg1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年度　ユーアイ帆っとセンター主催事業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8430BA-BF7D-99FC-A9F3-5D0712878A20}"/>
              </a:ext>
            </a:extLst>
          </p:cNvPr>
          <p:cNvSpPr/>
          <p:nvPr/>
        </p:nvSpPr>
        <p:spPr>
          <a:xfrm>
            <a:off x="1512782" y="638577"/>
            <a:ext cx="4918853" cy="2554545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8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33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交</a:t>
            </a:r>
            <a:r>
              <a:rPr lang="ja-JP" altLang="en-US" sz="8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通</a:t>
            </a:r>
            <a:r>
              <a:rPr lang="ja-JP" altLang="en-US" sz="8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</a:t>
            </a:r>
            <a:r>
              <a:rPr lang="ja-JP" altLang="en-US" sz="8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</a:t>
            </a:r>
            <a:endParaRPr lang="en-US" altLang="ja-JP" sz="8000" b="1" dirty="0">
              <a:ln w="22225">
                <a:solidFill>
                  <a:schemeClr val="bg1"/>
                </a:solidFill>
                <a:prstDash val="solid"/>
              </a:ln>
              <a:solidFill>
                <a:srgbClr val="008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8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7C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教</a:t>
            </a:r>
            <a:r>
              <a:rPr lang="ja-JP" altLang="en-US" sz="8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66BAA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室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178E9218-C9E8-6109-20A0-B97B5A828D61}"/>
              </a:ext>
            </a:extLst>
          </p:cNvPr>
          <p:cNvSpPr/>
          <p:nvPr/>
        </p:nvSpPr>
        <p:spPr>
          <a:xfrm>
            <a:off x="1044932" y="6542592"/>
            <a:ext cx="4672919" cy="1646045"/>
          </a:xfrm>
          <a:prstGeom prst="wedgeRoundRectCallout">
            <a:avLst>
              <a:gd name="adj1" fmla="val 59190"/>
              <a:gd name="adj2" fmla="val 6947"/>
              <a:gd name="adj3" fmla="val 16667"/>
            </a:avLst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ミニ歩行環境シュミレータ</a:t>
            </a:r>
            <a:endParaRPr lang="en-US" altLang="ja-JP" sz="2000" b="1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</a:t>
            </a:r>
            <a:r>
              <a:rPr lang="ja-JP" altLang="en-US" sz="2800" b="1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わた郎君</a:t>
            </a:r>
            <a:r>
              <a:rPr lang="ja-JP" altLang="en-US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</a:t>
            </a:r>
            <a:r>
              <a:rPr kumimoji="1" lang="ja-JP" altLang="en-US" sz="2000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を使</a:t>
            </a:r>
            <a:r>
              <a:rPr lang="ja-JP" altLang="en-US" sz="2000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い体験しましょう！</a:t>
            </a:r>
            <a:endParaRPr lang="en-US" altLang="ja-JP" sz="2000" b="1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000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「夕暮れ」「夜間」「横断中」など状況を</a:t>
            </a:r>
            <a:endParaRPr lang="en-US" altLang="ja-JP" sz="2000" b="1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000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変えて安全歩行の実践します。</a:t>
            </a:r>
            <a:endParaRPr kumimoji="1" lang="en-US" altLang="ja-JP" sz="2000" b="1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E2E9D96-450E-C8D0-CABE-D521EDE1FD4B}"/>
              </a:ext>
            </a:extLst>
          </p:cNvPr>
          <p:cNvSpPr/>
          <p:nvPr/>
        </p:nvSpPr>
        <p:spPr>
          <a:xfrm>
            <a:off x="-4444674" y="2099841"/>
            <a:ext cx="5323367" cy="1181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</a:pP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900"/>
              </a:lnSpc>
            </a:pP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900"/>
              </a:lnSpc>
            </a:pP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E4DEEB6-238E-563E-7534-DD7CC9052C9F}"/>
              </a:ext>
            </a:extLst>
          </p:cNvPr>
          <p:cNvSpPr/>
          <p:nvPr/>
        </p:nvSpPr>
        <p:spPr>
          <a:xfrm>
            <a:off x="5793492" y="6100215"/>
            <a:ext cx="1871127" cy="809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900"/>
              </a:lnSpc>
            </a:pPr>
            <a:r>
              <a:rPr lang="ja-JP" altLang="en-US" sz="18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講師</a:t>
            </a:r>
            <a:endParaRPr lang="en-US" altLang="ja-JP" sz="18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2900"/>
              </a:lnSpc>
            </a:pPr>
            <a:r>
              <a:rPr lang="ja-JP" altLang="en-US" sz="18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高砂警察署</a:t>
            </a:r>
            <a:endParaRPr lang="en-US" altLang="ja-JP" sz="18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3FFE8FD-E821-3295-5C87-22EA7D536C2C}"/>
              </a:ext>
            </a:extLst>
          </p:cNvPr>
          <p:cNvSpPr/>
          <p:nvPr/>
        </p:nvSpPr>
        <p:spPr>
          <a:xfrm>
            <a:off x="5153780" y="2175619"/>
            <a:ext cx="2218025" cy="816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900"/>
              </a:lnSpc>
            </a:pPr>
            <a:r>
              <a:rPr lang="ja-JP" altLang="en-US" sz="2000" b="1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交通事故に</a:t>
            </a:r>
            <a:endParaRPr lang="en-US" altLang="ja-JP" sz="2000" b="1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2900"/>
              </a:lnSpc>
            </a:pPr>
            <a:r>
              <a:rPr lang="ja-JP" altLang="en-US" sz="2000" b="1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あわないために</a:t>
            </a:r>
            <a:endParaRPr lang="en-US" altLang="ja-JP" sz="2000" b="1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BAE0024-A3E1-5109-086E-49BF80F7D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6" y="3303670"/>
            <a:ext cx="1263165" cy="134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■">
            <a:extLst>
              <a:ext uri="{FF2B5EF4-FFF2-40B4-BE49-F238E27FC236}">
                <a16:creationId xmlns:a16="http://schemas.microsoft.com/office/drawing/2014/main" id="{67F0619E-3D07-3501-D060-CF2D6A94A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566" y="6827150"/>
            <a:ext cx="1263165" cy="1953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高齢者の車の事故のイラスト">
            <a:extLst>
              <a:ext uri="{FF2B5EF4-FFF2-40B4-BE49-F238E27FC236}">
                <a16:creationId xmlns:a16="http://schemas.microsoft.com/office/drawing/2014/main" id="{57A5C351-7E00-4AAA-DD75-D7C670D00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469" y="521970"/>
            <a:ext cx="1558803" cy="139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BABCADA-E177-C9A8-383E-2CB9FEE12EEC}"/>
              </a:ext>
            </a:extLst>
          </p:cNvPr>
          <p:cNvSpPr/>
          <p:nvPr/>
        </p:nvSpPr>
        <p:spPr>
          <a:xfrm>
            <a:off x="11907" y="969724"/>
            <a:ext cx="2218025" cy="816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900"/>
              </a:lnSpc>
            </a:pPr>
            <a:r>
              <a:rPr lang="ja-JP" altLang="en-US" sz="2000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高齢歩行者の</a:t>
            </a:r>
            <a:endParaRPr lang="en-US" altLang="ja-JP" sz="2000" b="1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2900"/>
              </a:lnSpc>
            </a:pPr>
            <a:r>
              <a:rPr lang="ja-JP" altLang="en-US" sz="2000" b="1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ための</a:t>
            </a:r>
            <a:endParaRPr lang="en-US" altLang="ja-JP" sz="2000" b="1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487</TotalTime>
  <Words>184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P丸ゴシック体M04</vt:lpstr>
      <vt:lpstr>HGPｺﾞｼｯｸE</vt:lpstr>
      <vt:lpstr>HGP創英角ｺﾞｼｯｸUB</vt:lpstr>
      <vt:lpstr>UD デジタル 教科書体 NK-B</vt:lpstr>
      <vt:lpstr>UD デジタル 教科書体 NP-B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hotyoyaku</cp:lastModifiedBy>
  <cp:revision>53</cp:revision>
  <cp:lastPrinted>2022-09-21T06:55:26Z</cp:lastPrinted>
  <dcterms:created xsi:type="dcterms:W3CDTF">2013-08-07T01:16:52Z</dcterms:created>
  <dcterms:modified xsi:type="dcterms:W3CDTF">2022-09-21T06:57:48Z</dcterms:modified>
</cp:coreProperties>
</file>